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5" d="100"/>
          <a:sy n="45" d="100"/>
        </p:scale>
        <p:origin x="822"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6/23/2016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6/23/2016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6/23/2016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6/23/2016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6/23/2016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6/23/2016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6/23/2016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6/23/2016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6/23/2016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6/23/2016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6/23/2016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6/23/2016</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edpubs.gov/"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teacherspayteachers.com/Browse/Price-Range/Free/Search:parent+resources+on+reading" TargetMode="External"/><Relationship Id="rId2" Type="http://schemas.openxmlformats.org/officeDocument/2006/relationships/hyperlink" Target="http://www.readingrockets.org/" TargetMode="External"/><Relationship Id="rId1" Type="http://schemas.openxmlformats.org/officeDocument/2006/relationships/slideLayout" Target="../slideLayouts/slideLayout2.xml"/><Relationship Id="rId6" Type="http://schemas.openxmlformats.org/officeDocument/2006/relationships/hyperlink" Target="http://www.connectionsacademy.com/blog/posts/2013-06-10/7-Great-Online-Reading-Resources-for-Parents-and-Learning-Coaches.aspx" TargetMode="External"/><Relationship Id="rId5" Type="http://schemas.openxmlformats.org/officeDocument/2006/relationships/hyperlink" Target="http://www.readwritethink.org/parent-afterschool-resources/grade/3-4/" TargetMode="External"/><Relationship Id="rId4" Type="http://schemas.openxmlformats.org/officeDocument/2006/relationships/hyperlink" Target="http://www2.ed.gov/parents/read/resources/edpicks.j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Parents and Reading Honor Council</a:t>
            </a:r>
          </a:p>
        </p:txBody>
      </p:sp>
      <p:sp>
        <p:nvSpPr>
          <p:cNvPr id="3" name="Subtitle 2"/>
          <p:cNvSpPr>
            <a:spLocks noGrp="1"/>
          </p:cNvSpPr>
          <p:nvPr>
            <p:ph type="subTitle" idx="1"/>
          </p:nvPr>
        </p:nvSpPr>
        <p:spPr/>
        <p:txBody>
          <a:bodyPr/>
          <a:lstStyle/>
          <a:p>
            <a:r>
              <a:rPr lang="en-US" dirty="0"/>
              <a:t>WVRA Leadership Presentation</a:t>
            </a:r>
          </a:p>
          <a:p>
            <a:r>
              <a:rPr lang="en-US" dirty="0"/>
              <a:t>June, 2016</a:t>
            </a:r>
          </a:p>
        </p:txBody>
      </p:sp>
    </p:spTree>
    <p:extLst>
      <p:ext uri="{BB962C8B-B14F-4D97-AF65-F5344CB8AC3E}">
        <p14:creationId xmlns:p14="http://schemas.microsoft.com/office/powerpoint/2010/main" val="12937338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050841" y="916955"/>
            <a:ext cx="9934837" cy="5232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Preston County Reading Council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r>
              <a:rPr kumimoji="0" lang="en-US" altLang="en-US" sz="2000" b="0" i="0" u="sng"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Read! Write! Now!  Family Expo</a:t>
            </a:r>
            <a:r>
              <a:rPr kumimoji="0" lang="en-US" altLang="en-US" sz="20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 The project was designed to promote literacy through writing.  Children and parents were provided information and materials that would allow them to incorporate writing into a family routine.  PCRC provided parents with a resource packet which contained materials provided by WVRA and the PCRC</a:t>
            </a:r>
            <a:r>
              <a:rPr kumimoji="0" lang="en-US" altLang="en-US" sz="24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a:t>
            </a:r>
          </a:p>
          <a:p>
            <a:pPr marL="457200" marR="0" lvl="1" indent="0"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endParaRPr lang="en-US" altLang="en-US" sz="2400" dirty="0">
              <a:latin typeface="Comic Sans MS" panose="030F0702030302020204" pitchFamily="66" charset="0"/>
              <a:cs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endParaRPr kumimoji="0" lang="en-US" altLang="en-US" sz="2400" b="0" i="0" u="none" strike="noStrike" cap="none" normalizeH="0" baseline="0" dirty="0">
              <a:ln>
                <a:noFill/>
              </a:ln>
              <a:solidFill>
                <a:schemeClr val="tx1"/>
              </a:solidFill>
              <a:effectLst/>
              <a:latin typeface="Comic Sans MS" panose="030F0702030302020204" pitchFamily="66" charset="0"/>
              <a:cs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tabLst/>
            </a:pP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Ritchie County Reading Council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sng"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Cuddle, Snuggle, Read!</a:t>
            </a:r>
            <a:r>
              <a:rPr kumimoji="0" lang="en-US" altLang="en-US" sz="20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 All preschool parents were invited to North Bend State Park to participate in a program about reading to and with small children.  Parents received materials related to reading with their children and heard a presentation for WVU Extension Agent, Stephanie Nestor</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47546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461" y="95818"/>
            <a:ext cx="9720072" cy="1499616"/>
          </a:xfrm>
        </p:spPr>
        <p:txBody>
          <a:bodyPr/>
          <a:lstStyle/>
          <a:p>
            <a:r>
              <a:rPr lang="en-US" dirty="0"/>
              <a:t>Free Resources for Parent Workshops</a:t>
            </a:r>
          </a:p>
        </p:txBody>
      </p:sp>
      <p:sp>
        <p:nvSpPr>
          <p:cNvPr id="4" name="Rectangle 1"/>
          <p:cNvSpPr>
            <a:spLocks noGrp="1" noChangeArrowheads="1"/>
          </p:cNvSpPr>
          <p:nvPr>
            <p:ph idx="1"/>
          </p:nvPr>
        </p:nvSpPr>
        <p:spPr bwMode="auto">
          <a:xfrm>
            <a:off x="412125" y="1436502"/>
            <a:ext cx="11779876"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Go to </a:t>
            </a: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2"/>
              </a:rPr>
              <a:t>www.edpubs.gov</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On the left side of the page, look for “Find Publication By” and click “Subject”</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Select “Reading”</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These publications are available “For Download Only”</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 recommend them as good handouts, but I am unable to get them as brochures anymore.  If you want to download and print them, they are really good to hand out also.</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Put Reading First: Kindergarten through Grade 3</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Early Beginnings: Early Literacy Knowledge and Instruction</a:t>
            </a: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Improving Adolescent Literacy: Effective Classroom and Intervention Practices</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Literacy Begins at Home: Teach Them to Read</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 Child Becomes A Reader: Proven Ideas From Research For Parents: Birth Through Preschool</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Shining Stars: Kindergartners Learn To Read: How Parents Can Help Their Kindergartners Learn To Read</a:t>
            </a: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Shining Stars: First Graders Learn To Read: How Parents Can Help Their First Graders Learn To Read</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Shining Stars: Second &amp; Third Graders Learn To Read: How Parents Can Help Their Second &amp; Third Grade</a:t>
            </a: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Big Dreams: A Family Book About Reading: Preschool Through Grade Three</a:t>
            </a:r>
            <a:endParaRPr kumimoji="0" lang="en-US" altLang="en-US" sz="4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5252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Free Resources</a:t>
            </a:r>
          </a:p>
        </p:txBody>
      </p:sp>
      <p:sp>
        <p:nvSpPr>
          <p:cNvPr id="3" name="Content Placeholder 2"/>
          <p:cNvSpPr>
            <a:spLocks noGrp="1"/>
          </p:cNvSpPr>
          <p:nvPr>
            <p:ph idx="1"/>
          </p:nvPr>
        </p:nvSpPr>
        <p:spPr/>
        <p:txBody>
          <a:bodyPr/>
          <a:lstStyle/>
          <a:p>
            <a:r>
              <a:rPr lang="en-US" dirty="0">
                <a:hlinkClick r:id="rId2"/>
              </a:rPr>
              <a:t>http://www.readingrockets.org/</a:t>
            </a:r>
            <a:endParaRPr lang="en-US" dirty="0"/>
          </a:p>
          <a:p>
            <a:r>
              <a:rPr lang="en-US" dirty="0">
                <a:hlinkClick r:id="rId3"/>
              </a:rPr>
              <a:t>https://www.teacherspayteachers.com/Browse/Price-Range/Free/Search:parent+resources+on+reading</a:t>
            </a:r>
            <a:endParaRPr lang="en-US" dirty="0"/>
          </a:p>
          <a:p>
            <a:r>
              <a:rPr lang="en-US" dirty="0">
                <a:hlinkClick r:id="rId4"/>
              </a:rPr>
              <a:t>http://www2.ed.gov/parents/read/resources/edpicks.jhtml</a:t>
            </a:r>
            <a:endParaRPr lang="en-US" dirty="0"/>
          </a:p>
          <a:p>
            <a:r>
              <a:rPr lang="en-US" dirty="0">
                <a:hlinkClick r:id="rId5"/>
              </a:rPr>
              <a:t>http://www.readwritethink.org/parent-afterschool-resources/grade/3-4/</a:t>
            </a:r>
            <a:endParaRPr lang="en-US" dirty="0"/>
          </a:p>
          <a:p>
            <a:r>
              <a:rPr lang="en-US" dirty="0">
                <a:hlinkClick r:id="rId6"/>
              </a:rPr>
              <a:t>http://www.connectionsacademy.com/blog/posts/2013-06-10/7-Great-Online-Reading-Resources-for-Parents-and-Learning-Coaches.aspx</a:t>
            </a: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535514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9854" y="0"/>
            <a:ext cx="9984347" cy="6309361"/>
          </a:xfrm>
        </p:spPr>
        <p:txBody>
          <a:bodyPr>
            <a:noAutofit/>
          </a:bodyPr>
          <a:lstStyle/>
          <a:p>
            <a:r>
              <a:rPr lang="en-US" sz="1400" dirty="0"/>
              <a:t>West Virginia Reading Association</a:t>
            </a:r>
          </a:p>
          <a:p>
            <a:r>
              <a:rPr lang="en-US" sz="1400" dirty="0"/>
              <a:t> Parents and Reading Committee</a:t>
            </a:r>
          </a:p>
          <a:p>
            <a:r>
              <a:rPr lang="en-US" sz="1400" dirty="0"/>
              <a:t>Parent Material Request Form</a:t>
            </a:r>
          </a:p>
          <a:p>
            <a:r>
              <a:rPr lang="en-US" sz="1400" dirty="0"/>
              <a:t> </a:t>
            </a:r>
          </a:p>
          <a:p>
            <a:r>
              <a:rPr lang="en-US" sz="1400" dirty="0"/>
              <a:t>Please send me the following materials:</a:t>
            </a:r>
          </a:p>
          <a:p>
            <a:r>
              <a:rPr lang="en-US" sz="1400" dirty="0"/>
              <a:t>____ Project “Make It CLICK” Magnets  		Amount Requested ______ **</a:t>
            </a:r>
          </a:p>
          <a:p>
            <a:r>
              <a:rPr lang="en-US" sz="1400" dirty="0"/>
              <a:t>____ Project “STICK To It” Hand Post-it Notes		Amount Requested ______ **</a:t>
            </a:r>
          </a:p>
          <a:p>
            <a:r>
              <a:rPr lang="en-US" sz="1400" dirty="0"/>
              <a:t>____ Project WRITE Magnetic Whiteboards		Amount Requested ______ **</a:t>
            </a:r>
          </a:p>
          <a:p>
            <a:r>
              <a:rPr lang="en-US" sz="1400" dirty="0"/>
              <a:t>** Limit of 50 each </a:t>
            </a:r>
          </a:p>
          <a:p>
            <a:r>
              <a:rPr lang="en-US" sz="1400" dirty="0"/>
              <a:t>Name ___________________________________</a:t>
            </a:r>
          </a:p>
          <a:p>
            <a:r>
              <a:rPr lang="en-US" sz="1400" dirty="0"/>
              <a:t>County ________________________</a:t>
            </a:r>
          </a:p>
          <a:p>
            <a:r>
              <a:rPr lang="en-US" sz="1400" dirty="0"/>
              <a:t>Address _________________________________</a:t>
            </a:r>
          </a:p>
          <a:p>
            <a:r>
              <a:rPr lang="en-US" sz="1400" dirty="0"/>
              <a:t>             __________________________________</a:t>
            </a:r>
          </a:p>
          <a:p>
            <a:r>
              <a:rPr lang="en-US" sz="1400" dirty="0"/>
              <a:t>E-mail Address _______________________________</a:t>
            </a:r>
          </a:p>
          <a:p>
            <a:r>
              <a:rPr lang="en-US" sz="1400" dirty="0"/>
              <a:t>Please submit request form to:  Margie </a:t>
            </a:r>
            <a:r>
              <a:rPr lang="en-US" sz="1400" dirty="0" err="1"/>
              <a:t>Suder</a:t>
            </a:r>
            <a:endParaRPr lang="en-US" sz="1400" dirty="0"/>
          </a:p>
          <a:p>
            <a:r>
              <a:rPr lang="en-US" sz="1400" dirty="0"/>
              <a:t>                                                109 Huskie Drive</a:t>
            </a:r>
          </a:p>
          <a:p>
            <a:r>
              <a:rPr lang="en-US" sz="1400" dirty="0"/>
              <a:t>                                                Fairmont, WV 26554</a:t>
            </a:r>
          </a:p>
          <a:p>
            <a:r>
              <a:rPr lang="en-US" sz="1400" dirty="0"/>
              <a:t>or e-mail request form to: margiesuder@ma.rr.com</a:t>
            </a:r>
          </a:p>
          <a:p>
            <a:endParaRPr lang="en-US" sz="1100" dirty="0"/>
          </a:p>
        </p:txBody>
      </p:sp>
    </p:spTree>
    <p:extLst>
      <p:ext uri="{BB962C8B-B14F-4D97-AF65-F5344CB8AC3E}">
        <p14:creationId xmlns:p14="http://schemas.microsoft.com/office/powerpoint/2010/main" val="3842249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Parents and Reading Honor Council Guidelines</a:t>
            </a:r>
          </a:p>
        </p:txBody>
      </p:sp>
      <p:sp>
        <p:nvSpPr>
          <p:cNvPr id="3" name="Content Placeholder 2"/>
          <p:cNvSpPr>
            <a:spLocks noGrp="1"/>
          </p:cNvSpPr>
          <p:nvPr>
            <p:ph idx="1"/>
          </p:nvPr>
        </p:nvSpPr>
        <p:spPr/>
        <p:txBody>
          <a:bodyPr/>
          <a:lstStyle/>
          <a:p>
            <a:r>
              <a:rPr lang="en-US" b="1" i="1" u="sng" dirty="0"/>
              <a:t>PARENTS AND READING HONOR COUNCIL REQUIREMENTS</a:t>
            </a:r>
            <a:r>
              <a:rPr lang="en-US" b="1" i="1" dirty="0"/>
              <a:t>		</a:t>
            </a:r>
            <a:r>
              <a:rPr lang="en-US" b="1" i="1" u="sng" dirty="0"/>
              <a:t>DUE DATE</a:t>
            </a:r>
            <a:endParaRPr lang="en-US" dirty="0"/>
          </a:p>
          <a:p>
            <a:r>
              <a:rPr lang="en-US" dirty="0"/>
              <a:t> </a:t>
            </a:r>
          </a:p>
          <a:p>
            <a:pPr lvl="0"/>
            <a:r>
              <a:rPr lang="en-US" dirty="0"/>
              <a:t>Establish a County Parents and Reading  Committee with Chairperson	October 15</a:t>
            </a:r>
          </a:p>
          <a:p>
            <a:r>
              <a:rPr lang="en-US" dirty="0"/>
              <a:t> </a:t>
            </a:r>
          </a:p>
          <a:p>
            <a:pPr lvl="0"/>
            <a:r>
              <a:rPr lang="en-US" dirty="0"/>
              <a:t>Organize a County-wide Parents and reading Program or Activity.</a:t>
            </a:r>
          </a:p>
          <a:p>
            <a:r>
              <a:rPr lang="en-US" dirty="0"/>
              <a:t>Submit a brief synopsis of the completed project (pictures optional)	May 15</a:t>
            </a:r>
          </a:p>
          <a:p>
            <a:endParaRPr lang="en-US" dirty="0"/>
          </a:p>
        </p:txBody>
      </p:sp>
    </p:spTree>
    <p:extLst>
      <p:ext uri="{BB962C8B-B14F-4D97-AF65-F5344CB8AC3E}">
        <p14:creationId xmlns:p14="http://schemas.microsoft.com/office/powerpoint/2010/main" val="1414749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167425"/>
            <a:ext cx="9720073" cy="6141935"/>
          </a:xfrm>
        </p:spPr>
        <p:txBody>
          <a:bodyPr>
            <a:normAutofit fontScale="85000" lnSpcReduction="20000"/>
          </a:bodyPr>
          <a:lstStyle/>
          <a:p>
            <a:r>
              <a:rPr lang="en-US" b="1" i="1" u="sng" dirty="0"/>
              <a:t>PARENTS AND READING HONOR COUNCIL OPTIONAL ACTIVITIES – MUST COMPLTE TWO</a:t>
            </a:r>
            <a:endParaRPr lang="en-US" dirty="0"/>
          </a:p>
          <a:p>
            <a:r>
              <a:rPr lang="en-US" dirty="0"/>
              <a:t> </a:t>
            </a:r>
          </a:p>
          <a:p>
            <a:pPr>
              <a:buFont typeface="Arial" panose="020B0604020202020204" pitchFamily="34" charset="0"/>
              <a:buChar char="•"/>
            </a:pPr>
            <a:r>
              <a:rPr lang="en-US" dirty="0"/>
              <a:t>Create a membership campaign to target parents			May 15</a:t>
            </a:r>
          </a:p>
          <a:p>
            <a:pPr>
              <a:buFont typeface="Arial" panose="020B0604020202020204" pitchFamily="34" charset="0"/>
              <a:buChar char="•"/>
            </a:pPr>
            <a:r>
              <a:rPr lang="en-US" dirty="0"/>
              <a:t>Increase local council parent membership by three (3).			May 15</a:t>
            </a:r>
          </a:p>
          <a:p>
            <a:pPr>
              <a:buFont typeface="Arial" panose="020B0604020202020204" pitchFamily="34" charset="0"/>
              <a:buChar char="•"/>
            </a:pPr>
            <a:r>
              <a:rPr lang="en-US" dirty="0"/>
              <a:t>Distribute a county-wide parent newsletter.				May 15</a:t>
            </a:r>
          </a:p>
          <a:p>
            <a:pPr>
              <a:buFont typeface="Arial" panose="020B0604020202020204" pitchFamily="34" charset="0"/>
              <a:buChar char="•"/>
            </a:pPr>
            <a:r>
              <a:rPr lang="en-US" dirty="0"/>
              <a:t>Establish a partnership with a PTA/PTO Organization, a community </a:t>
            </a:r>
          </a:p>
          <a:p>
            <a:pPr marL="0" lvl="0" indent="0">
              <a:buNone/>
            </a:pPr>
            <a:r>
              <a:rPr lang="en-US" dirty="0"/>
              <a:t>  business (such as a restaurant, bookstore, etc.) or public library</a:t>
            </a:r>
          </a:p>
          <a:p>
            <a:pPr marL="0" lvl="0" indent="0">
              <a:buNone/>
            </a:pPr>
            <a:r>
              <a:rPr lang="en-US" dirty="0"/>
              <a:t>  to emphasize parents and reading.					May 15</a:t>
            </a:r>
          </a:p>
          <a:p>
            <a:pPr>
              <a:buFont typeface="Arial" panose="020B0604020202020204" pitchFamily="34" charset="0"/>
              <a:buChar char="•"/>
            </a:pPr>
            <a:r>
              <a:rPr lang="en-US" dirty="0"/>
              <a:t>Sponsor a parent for WVRA membership.				May 15</a:t>
            </a:r>
          </a:p>
          <a:p>
            <a:pPr>
              <a:buFont typeface="Arial" panose="020B0604020202020204" pitchFamily="34" charset="0"/>
              <a:buChar char="•"/>
            </a:pPr>
            <a:r>
              <a:rPr lang="en-US" dirty="0"/>
              <a:t>Sponsor a parent for an IRA membership.				May 15</a:t>
            </a:r>
          </a:p>
          <a:p>
            <a:pPr>
              <a:buFont typeface="Arial" panose="020B0604020202020204" pitchFamily="34" charset="0"/>
              <a:buChar char="•"/>
            </a:pPr>
            <a:r>
              <a:rPr lang="en-US" dirty="0"/>
              <a:t>Sponsor a parent to attend the WVRA Reading Conference.		May 15</a:t>
            </a:r>
          </a:p>
          <a:p>
            <a:pPr lvl="0">
              <a:buFont typeface="Arial" panose="020B0604020202020204" pitchFamily="34" charset="0"/>
              <a:buChar char="•"/>
            </a:pPr>
            <a:r>
              <a:rPr lang="en-US" dirty="0"/>
              <a:t>Develop and distribute a Parent Resource Packet using pamphlets and</a:t>
            </a:r>
          </a:p>
          <a:p>
            <a:r>
              <a:rPr lang="en-US" dirty="0"/>
              <a:t>materials distributed at WVRA Executive Board Meetings or through</a:t>
            </a:r>
          </a:p>
          <a:p>
            <a:r>
              <a:rPr lang="en-US" dirty="0"/>
              <a:t>reputable educational sources. 					May 15</a:t>
            </a:r>
          </a:p>
          <a:p>
            <a:pPr>
              <a:buFont typeface="Arial" panose="020B0604020202020204" pitchFamily="34" charset="0"/>
              <a:buChar char="•"/>
            </a:pPr>
            <a:r>
              <a:rPr lang="en-US" dirty="0"/>
              <a:t>Sponsor a Public Service Announcement (PSA) encouraging parents</a:t>
            </a:r>
          </a:p>
          <a:p>
            <a:r>
              <a:rPr lang="en-US" dirty="0"/>
              <a:t>and reading (see handbook p. IV-93).				May 15</a:t>
            </a:r>
          </a:p>
          <a:p>
            <a:endParaRPr lang="en-US" dirty="0"/>
          </a:p>
        </p:txBody>
      </p:sp>
    </p:spTree>
    <p:extLst>
      <p:ext uri="{BB962C8B-B14F-4D97-AF65-F5344CB8AC3E}">
        <p14:creationId xmlns:p14="http://schemas.microsoft.com/office/powerpoint/2010/main" val="1356513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399245"/>
            <a:ext cx="9720073" cy="5910115"/>
          </a:xfrm>
        </p:spPr>
        <p:txBody>
          <a:bodyPr/>
          <a:lstStyle/>
          <a:p>
            <a:r>
              <a:rPr lang="en-US" b="1" i="1" dirty="0"/>
              <a:t>Packets should be submitted to the committee no later than May 15</a:t>
            </a:r>
            <a:r>
              <a:rPr lang="en-US" b="1" i="1" baseline="30000" dirty="0"/>
              <a:t>th</a:t>
            </a:r>
            <a:r>
              <a:rPr lang="en-US" b="1" i="1" dirty="0"/>
              <a:t>.</a:t>
            </a:r>
            <a:endParaRPr lang="en-US" dirty="0"/>
          </a:p>
          <a:p>
            <a:r>
              <a:rPr lang="en-US" b="1" i="1" dirty="0"/>
              <a:t> </a:t>
            </a:r>
            <a:endParaRPr lang="en-US" dirty="0"/>
          </a:p>
          <a:p>
            <a:r>
              <a:rPr lang="en-US" b="1" i="1" dirty="0"/>
              <a:t>Submit Packets to:     Margie </a:t>
            </a:r>
            <a:r>
              <a:rPr lang="en-US" b="1" i="1" dirty="0" err="1"/>
              <a:t>Suder</a:t>
            </a:r>
            <a:endParaRPr lang="en-US" dirty="0"/>
          </a:p>
          <a:p>
            <a:r>
              <a:rPr lang="en-US" b="1" i="1" dirty="0"/>
              <a:t>		       109 Huskie Drive</a:t>
            </a:r>
            <a:endParaRPr lang="en-US" dirty="0"/>
          </a:p>
          <a:p>
            <a:r>
              <a:rPr lang="en-US" b="1" i="1" dirty="0"/>
              <a:t>                              Fairmont, WV 26554</a:t>
            </a:r>
            <a:endParaRPr lang="en-US" dirty="0"/>
          </a:p>
          <a:p>
            <a:r>
              <a:rPr lang="en-US" b="1" i="1" dirty="0"/>
              <a:t> </a:t>
            </a:r>
            <a:endParaRPr lang="en-US" dirty="0"/>
          </a:p>
          <a:p>
            <a:r>
              <a:rPr lang="en-US" b="1" i="1" dirty="0"/>
              <a:t>		       margiesuder@ma.rr.com</a:t>
            </a:r>
            <a:endParaRPr lang="en-US" dirty="0"/>
          </a:p>
          <a:p>
            <a:r>
              <a:rPr lang="en-US" b="1" i="1" dirty="0"/>
              <a:t> </a:t>
            </a:r>
            <a:endParaRPr lang="en-US" dirty="0"/>
          </a:p>
          <a:p>
            <a:endParaRPr lang="en-US" dirty="0"/>
          </a:p>
        </p:txBody>
      </p:sp>
    </p:spTree>
    <p:extLst>
      <p:ext uri="{BB962C8B-B14F-4D97-AF65-F5344CB8AC3E}">
        <p14:creationId xmlns:p14="http://schemas.microsoft.com/office/powerpoint/2010/main" val="3018357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srcRect l="25182" t="17448" r="42778" b="6996"/>
          <a:stretch/>
        </p:blipFill>
        <p:spPr>
          <a:xfrm>
            <a:off x="3116688" y="0"/>
            <a:ext cx="5422005" cy="7188727"/>
          </a:xfrm>
          <a:prstGeom prst="rect">
            <a:avLst/>
          </a:prstGeom>
        </p:spPr>
      </p:pic>
    </p:spTree>
    <p:extLst>
      <p:ext uri="{BB962C8B-B14F-4D97-AF65-F5344CB8AC3E}">
        <p14:creationId xmlns:p14="http://schemas.microsoft.com/office/powerpoint/2010/main" val="2848763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066" y="0"/>
            <a:ext cx="9720072" cy="1499616"/>
          </a:xfrm>
        </p:spPr>
        <p:txBody>
          <a:bodyPr/>
          <a:lstStyle/>
          <a:p>
            <a:r>
              <a:rPr lang="en-US" dirty="0"/>
              <a:t>Local Council Program/Project Ideas</a:t>
            </a:r>
          </a:p>
        </p:txBody>
      </p:sp>
      <p:sp>
        <p:nvSpPr>
          <p:cNvPr id="4" name="Rectangle 1"/>
          <p:cNvSpPr>
            <a:spLocks noGrp="1" noChangeArrowheads="1"/>
          </p:cNvSpPr>
          <p:nvPr>
            <p:ph idx="1"/>
          </p:nvPr>
        </p:nvSpPr>
        <p:spPr bwMode="auto">
          <a:xfrm>
            <a:off x="818066" y="1228614"/>
            <a:ext cx="10666133"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Brooke County Reading Council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600" b="0" i="0" u="sng"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Dr. Seuss is on the Loose</a:t>
            </a:r>
            <a:r>
              <a:rPr kumimoji="0" lang="en-US" altLang="en-US" sz="16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 In honor of Dr. Seuss’s birthday the BCRC and the Brooke County Library collaborated on a celebration of Dr. Seuss’s books.  They invited the students and parents at Wellsburg Primary School (where a newly formed parent’s group was instituted).  The Cat in the Hat read stories and stations and activities were created to enhance the literature.</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600" b="0" i="0" u="sng"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600" b="0" i="0" u="sng"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Essay Contest</a:t>
            </a:r>
            <a:r>
              <a:rPr kumimoji="0" lang="en-US" altLang="en-US" sz="16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The new Parents and Reading Honor Council and BCRC worked together to organize books from the WPS library into bins.  Over $1700.00 raised from a book fair was used to purchase new books.  To celebrate this, an essay contest was sponsored.  Members of BCRC helped to judge the contest and winners were announced at the end of the year picnic.</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600" b="0" i="0" u="sng"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600" b="0" i="0" u="sng"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BCRC Membership Drive</a:t>
            </a:r>
            <a:r>
              <a:rPr kumimoji="0" lang="en-US" altLang="en-US" sz="16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 BCRC attended a PTA meeting where they presented a program on how to read aloud to your child and held a membership drive. (This event led to BCRC receiving a membership award from WVRA because they concentrated on parent membership.)</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600" b="0" i="0" u="sng"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600" b="0" i="0" u="sng"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Spring Fling, it’s a Writing Thing </a:t>
            </a:r>
            <a:r>
              <a:rPr kumimoji="0" lang="en-US" altLang="en-US" sz="16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The book </a:t>
            </a:r>
            <a:r>
              <a:rPr kumimoji="0" lang="en-US" altLang="en-US" sz="1600" b="0" i="0" u="sng"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Rocks in my Pockets </a:t>
            </a:r>
            <a:r>
              <a:rPr kumimoji="0" lang="en-US" altLang="en-US" sz="16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by Marc </a:t>
            </a:r>
            <a:r>
              <a:rPr kumimoji="0" lang="en-US" altLang="en-US" sz="1600" b="0" i="0" u="none" strike="noStrike" cap="none" normalizeH="0" baseline="0" dirty="0" err="1">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Harshman</a:t>
            </a:r>
            <a:r>
              <a:rPr kumimoji="0" lang="en-US" altLang="en-US" sz="16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was presented.  Parents acted as hostesses and served food while one of our parents, an archeologist, was our guest speaker.  Another parent presented on coal.  Students received journals and parents received a packet of materials.  </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21312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ChangeArrowheads="1"/>
          </p:cNvSpPr>
          <p:nvPr/>
        </p:nvSpPr>
        <p:spPr bwMode="auto">
          <a:xfrm>
            <a:off x="980474" y="628620"/>
            <a:ext cx="9876416" cy="547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b="1" dirty="0">
              <a:latin typeface="Comic Sans MS" panose="030F0702030302020204" pitchFamily="66"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Cabell County Reading Council</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000" b="1" dirty="0">
              <a:latin typeface="Comic Sans MS" panose="030F0702030302020204" pitchFamily="66"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sng"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Helping Your Child Grow as a Reader and Writer</a:t>
            </a:r>
            <a:r>
              <a:rPr kumimoji="0" lang="en-US" altLang="en-US"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 Presented a workshop for parents and teachers that focused on practical reading and writing activities that parents and children can do together. Packets of information were distributed. </a:t>
            </a:r>
          </a:p>
          <a:p>
            <a:pPr marL="0" marR="0" lvl="0" indent="0" algn="l" defTabSz="914400" rtl="0" eaLnBrk="0" fontAlgn="base" latinLnBrk="0" hangingPunct="0">
              <a:lnSpc>
                <a:spcPct val="100000"/>
              </a:lnSpc>
              <a:spcBef>
                <a:spcPct val="0"/>
              </a:spcBef>
              <a:spcAft>
                <a:spcPct val="0"/>
              </a:spcAft>
              <a:buClrTx/>
              <a:buSzTx/>
              <a:tabLst/>
            </a:pP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tabLst/>
            </a:pP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sng"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“The Gift of a Good Book”</a:t>
            </a:r>
            <a:r>
              <a:rPr kumimoji="0" lang="en-US" altLang="en-US"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-Before Christmas, three local authors, Principal Barbara Carlton read </a:t>
            </a:r>
            <a:r>
              <a:rPr kumimoji="0" lang="en-US" altLang="en-US" b="0" i="0" u="sng"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My Grammie Told Me So</a:t>
            </a:r>
            <a:r>
              <a:rPr kumimoji="0" lang="en-US" altLang="en-US"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Instructional Coach Robin Ramey read </a:t>
            </a:r>
            <a:r>
              <a:rPr kumimoji="0" lang="en-US" altLang="en-US" b="0" i="0" u="sng"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Butternut Moon</a:t>
            </a:r>
            <a:r>
              <a:rPr kumimoji="0" lang="en-US" altLang="en-US"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and 5</a:t>
            </a:r>
            <a:r>
              <a:rPr kumimoji="0" lang="en-US" altLang="en-US" b="0" i="0" u="none" strike="noStrike" cap="none" normalizeH="0" baseline="3000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th</a:t>
            </a:r>
            <a:r>
              <a:rPr kumimoji="0" lang="en-US" altLang="en-US"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grade student Hannah Tomes read her latest book.  Children were also read to by Superintendent William Smith.  The first 40 children were given a free book. </a:t>
            </a: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dirty="0">
              <a:latin typeface="Comic Sans MS" panose="030F0702030302020204" pitchFamily="66"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At the beginning of the school year, each school is given a parent letter to be sent home inviting the parents to join the local council.  Council activities are listed and the membership is at a reduced rate.  At the end of the year, the school with the highest percentage of parent involvement is given an IRA membership.</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09911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832834" y="302359"/>
            <a:ext cx="11359166" cy="65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Marion County Reading Council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sng"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Story Walk</a:t>
            </a:r>
            <a:r>
              <a:rPr kumimoji="0" lang="en-US" altLang="en-US"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 Marion County Reading Council set up story boards made to depict favorite story books.  Members of the community were invited to walk from story to story while a member of the council read the stories to the children.  Booths were set up where children could create crafts inspired by the stories and bookmarks.  Parents were given materials and information about getting involved in promoting literacy in their homes and getting involved in their child’s reading education.</a:t>
            </a:r>
          </a:p>
          <a:p>
            <a:pPr marL="0" marR="0" lvl="0" indent="0" algn="l" defTabSz="914400" rtl="0" eaLnBrk="0" fontAlgn="base" latinLnBrk="0" hangingPunct="0">
              <a:lnSpc>
                <a:spcPct val="100000"/>
              </a:lnSpc>
              <a:spcBef>
                <a:spcPct val="0"/>
              </a:spcBef>
              <a:spcAft>
                <a:spcPct val="0"/>
              </a:spcAft>
              <a:buClrTx/>
              <a:buSzTx/>
              <a:tabLst/>
            </a:pPr>
            <a:endParaRPr kumimoji="0" lang="en-US" altLang="en-US"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US" altLang="en-US" u="sng" dirty="0">
                <a:latin typeface="Comic Sans MS" panose="030F0702030302020204" pitchFamily="66" charset="0"/>
                <a:ea typeface="Calibri" panose="020F0502020204030204" pitchFamily="34" charset="0"/>
                <a:cs typeface="Times New Roman" panose="02020603050405020304" pitchFamily="18" charset="0"/>
              </a:rPr>
              <a:t>Little Libraries</a:t>
            </a:r>
            <a:r>
              <a:rPr lang="en-US" altLang="en-US" dirty="0">
                <a:latin typeface="Comic Sans MS" panose="030F0702030302020204" pitchFamily="66" charset="0"/>
                <a:ea typeface="Calibri" panose="020F0502020204030204" pitchFamily="34" charset="0"/>
                <a:cs typeface="Times New Roman" panose="02020603050405020304" pitchFamily="18" charset="0"/>
              </a:rPr>
              <a:t> – Marion County Reading Council has built and put up small free library boxes around the community so all community members may go get a book and then return them as they are finished.  The Council replenishes books for the free libraries.</a:t>
            </a:r>
            <a:endParaRPr lang="en-US" altLang="en-US" u="sng" dirty="0">
              <a:latin typeface="Comic Sans MS" panose="030F0702030302020204" pitchFamily="66"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b="0" i="0" u="sng"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600" dirty="0">
              <a:latin typeface="Comic Sans MS" panose="030F0702030302020204" pitchFamily="66"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Marshall County Reading Council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sng"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HEART (Home and Educators Actively Reading Together)</a:t>
            </a:r>
            <a:r>
              <a:rPr kumimoji="0" lang="en-US" altLang="en-US"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 Students rotated between language arts stations.  Book making, creative writing, nonfiction reading, and editing stations.  This involved students, parents, and teachers working together to enjoy literacy.</a:t>
            </a:r>
          </a:p>
          <a:p>
            <a:pPr marL="0" marR="0" lvl="0" indent="0" algn="l" defTabSz="914400" rtl="0" eaLnBrk="0" fontAlgn="base" latinLnBrk="0" hangingPunct="0">
              <a:lnSpc>
                <a:spcPct val="100000"/>
              </a:lnSpc>
              <a:spcBef>
                <a:spcPct val="0"/>
              </a:spcBef>
              <a:spcAft>
                <a:spcPct val="0"/>
              </a:spcAft>
              <a:buClrTx/>
              <a:buSzTx/>
              <a:tabLst/>
            </a:pP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sng"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PTO Invitation </a:t>
            </a:r>
            <a:r>
              <a:rPr kumimoji="0" lang="en-US" altLang="en-US" sz="2000" b="1"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t>
            </a:r>
            <a:r>
              <a:rPr kumimoji="0" lang="en-US" altLang="en-US"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Marshall County Reading Council invited the county elementary school PTO groups to become a sponsor/partner with HEART.</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45685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759854" y="330603"/>
            <a:ext cx="11062951" cy="5878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Mason County Reading Council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sng"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Mason County Family Christmas</a:t>
            </a:r>
            <a:r>
              <a:rPr kumimoji="0" lang="en-US" altLang="en-US" sz="20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 The Mason County Reading Council partnered with Mason County School System and the Family Resource Network to sponsor this county-wide program.  Each child received a book and children </a:t>
            </a:r>
            <a:r>
              <a:rPr kumimoji="0" lang="en-US" altLang="en-US" sz="2000" b="0" i="0" u="none" strike="noStrike" cap="none" normalizeH="0" baseline="0" dirty="0" err="1">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visted</a:t>
            </a:r>
            <a:r>
              <a:rPr kumimoji="0" lang="en-US" altLang="en-US" sz="20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with Santa and made crafts.  Various community agencies provided informational materials to parents.  Parent pamphlets were distributed and every child received a bookmark.  Title I Parent and Coordinators put together “Reading Resource” packets. </a:t>
            </a:r>
          </a:p>
          <a:p>
            <a:pPr marL="0" marR="0" lvl="0" indent="0" algn="l" defTabSz="914400" rtl="0" eaLnBrk="0" fontAlgn="base" latinLnBrk="0" hangingPunct="0">
              <a:lnSpc>
                <a:spcPct val="100000"/>
              </a:lnSpc>
              <a:spcBef>
                <a:spcPct val="0"/>
              </a:spcBef>
              <a:spcAft>
                <a:spcPct val="0"/>
              </a:spcAft>
              <a:buClrTx/>
              <a:buSzTx/>
              <a:tabLst/>
            </a:pPr>
            <a:endParaRPr lang="en-US" altLang="en-US" sz="2000" dirty="0">
              <a:latin typeface="Comic Sans MS" panose="030F0702030302020204" pitchFamily="66"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sng"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Parents as First Readers </a:t>
            </a:r>
            <a:r>
              <a:rPr kumimoji="0" lang="en-US" altLang="en-US" sz="20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Members of the county Parents and Reading Committee traveled to schools and met with parent groups throughout the school year sharing activities parents can use at home with their children.  </a:t>
            </a:r>
          </a:p>
          <a:p>
            <a:pPr marL="0" marR="0" lvl="0" indent="0" algn="l" defTabSz="914400" rtl="0" eaLnBrk="0" fontAlgn="base" latinLnBrk="0" hangingPunct="0">
              <a:lnSpc>
                <a:spcPct val="100000"/>
              </a:lnSpc>
              <a:spcBef>
                <a:spcPct val="0"/>
              </a:spcBef>
              <a:spcAft>
                <a:spcPct val="0"/>
              </a:spcAft>
              <a:buClrTx/>
              <a:buSzTx/>
              <a:tabLst/>
            </a:pP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tabLst/>
            </a:pP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sng"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WV Read Aloud </a:t>
            </a:r>
            <a:r>
              <a:rPr kumimoji="0" lang="en-US" altLang="en-US" sz="20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Mason County has incorporated WV Read Aloud in their elementary schools.  They gave a training for parents on reading aloud to classrooms.  The council was responsible for bringing this program into the county and has several members on the committee.  </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455145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49</TotalTime>
  <Words>1175</Words>
  <Application>Microsoft Office PowerPoint</Application>
  <PresentationFormat>Widescreen</PresentationFormat>
  <Paragraphs>130</Paragraphs>
  <Slides>13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Calibri</vt:lpstr>
      <vt:lpstr>Comic Sans MS</vt:lpstr>
      <vt:lpstr>Symbol</vt:lpstr>
      <vt:lpstr>Times New Roman</vt:lpstr>
      <vt:lpstr>Tw Cen MT</vt:lpstr>
      <vt:lpstr>Tw Cen MT Condensed</vt:lpstr>
      <vt:lpstr>Wingdings 3</vt:lpstr>
      <vt:lpstr>Integral</vt:lpstr>
      <vt:lpstr>Parents and Reading Honor Council</vt:lpstr>
      <vt:lpstr>Parents and Reading Honor Council Guidelines</vt:lpstr>
      <vt:lpstr>PowerPoint Presentation</vt:lpstr>
      <vt:lpstr>PowerPoint Presentation</vt:lpstr>
      <vt:lpstr>PowerPoint Presentation</vt:lpstr>
      <vt:lpstr>Local Council Program/Project Ideas</vt:lpstr>
      <vt:lpstr>PowerPoint Presentation</vt:lpstr>
      <vt:lpstr>PowerPoint Presentation</vt:lpstr>
      <vt:lpstr>PowerPoint Presentation</vt:lpstr>
      <vt:lpstr>PowerPoint Presentation</vt:lpstr>
      <vt:lpstr>Free Resources for Parent Workshops</vt:lpstr>
      <vt:lpstr>Additional Free Resources</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Parents and Reading Honor Council</dc:title>
  <dc:creator>Marion Co. Teacher</dc:creator>
  <cp:lastModifiedBy>Brian Bailey</cp:lastModifiedBy>
  <cp:revision>9</cp:revision>
  <dcterms:created xsi:type="dcterms:W3CDTF">2016-06-21T00:04:19Z</dcterms:created>
  <dcterms:modified xsi:type="dcterms:W3CDTF">2016-06-23T15:12:33Z</dcterms:modified>
</cp:coreProperties>
</file>